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Inter SemiBold"/>
      <p:regular r:id="rId27"/>
      <p:bold r:id="rId28"/>
      <p:italic r:id="rId29"/>
      <p:boldItalic r:id="rId30"/>
    </p:embeddedFont>
    <p:embeddedFont>
      <p:font typeface="Inter Light"/>
      <p:regular r:id="rId31"/>
      <p:bold r:id="rId32"/>
      <p:italic r:id="rId33"/>
      <p:boldItalic r:id="rId34"/>
    </p:embeddedFont>
    <p:embeddedFont>
      <p:font typeface="Inter"/>
      <p:regular r:id="rId35"/>
      <p:bold r:id="rId36"/>
      <p:italic r:id="rId37"/>
      <p:boldItalic r:id="rId38"/>
    </p:embeddedFont>
    <p:embeddedFont>
      <p:font typeface="Helvetica Neue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3" roundtripDataSignature="AMtx7mhwIXSUpcACX8Sejyr4/1NhwYuM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20" Type="http://schemas.openxmlformats.org/officeDocument/2006/relationships/slide" Target="slides/slide15.xml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InterSemiBold-bold.fntdata"/><Relationship Id="rId27" Type="http://schemas.openxmlformats.org/officeDocument/2006/relationships/font" Target="fonts/Inter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SemiBol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Light-regular.fntdata"/><Relationship Id="rId30" Type="http://schemas.openxmlformats.org/officeDocument/2006/relationships/font" Target="fonts/InterSemiBold-boldItalic.fntdata"/><Relationship Id="rId11" Type="http://schemas.openxmlformats.org/officeDocument/2006/relationships/slide" Target="slides/slide6.xml"/><Relationship Id="rId33" Type="http://schemas.openxmlformats.org/officeDocument/2006/relationships/font" Target="fonts/InterLight-italic.fntdata"/><Relationship Id="rId10" Type="http://schemas.openxmlformats.org/officeDocument/2006/relationships/slide" Target="slides/slide5.xml"/><Relationship Id="rId32" Type="http://schemas.openxmlformats.org/officeDocument/2006/relationships/font" Target="fonts/InterLight-bold.fntdata"/><Relationship Id="rId13" Type="http://schemas.openxmlformats.org/officeDocument/2006/relationships/slide" Target="slides/slide8.xml"/><Relationship Id="rId35" Type="http://schemas.openxmlformats.org/officeDocument/2006/relationships/font" Target="fonts/Inter-regular.fntdata"/><Relationship Id="rId12" Type="http://schemas.openxmlformats.org/officeDocument/2006/relationships/slide" Target="slides/slide7.xml"/><Relationship Id="rId34" Type="http://schemas.openxmlformats.org/officeDocument/2006/relationships/font" Target="fonts/InterLight-boldItalic.fntdata"/><Relationship Id="rId15" Type="http://schemas.openxmlformats.org/officeDocument/2006/relationships/slide" Target="slides/slide10.xml"/><Relationship Id="rId37" Type="http://schemas.openxmlformats.org/officeDocument/2006/relationships/font" Target="fonts/Inter-italic.fntdata"/><Relationship Id="rId14" Type="http://schemas.openxmlformats.org/officeDocument/2006/relationships/slide" Target="slides/slide9.xml"/><Relationship Id="rId36" Type="http://schemas.openxmlformats.org/officeDocument/2006/relationships/font" Target="fonts/Inter-bold.fntdata"/><Relationship Id="rId17" Type="http://schemas.openxmlformats.org/officeDocument/2006/relationships/slide" Target="slides/slide12.xml"/><Relationship Id="rId39" Type="http://schemas.openxmlformats.org/officeDocument/2006/relationships/font" Target="fonts/HelveticaNeue-regular.fntdata"/><Relationship Id="rId16" Type="http://schemas.openxmlformats.org/officeDocument/2006/relationships/slide" Target="slides/slide11.xml"/><Relationship Id="rId38" Type="http://schemas.openxmlformats.org/officeDocument/2006/relationships/font" Target="fonts/Inter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45e6a0e7a_0_3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a45e6a0e7a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Alibaba Cloud‘s K8s offers advantages like auto-scaling, high availability, which enables efficient management of containerized applications.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Redis: data consistency between memory and disk.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This product offers features like automatic backups, high availability, and read-write separation, ensuring data reliability and efficiency.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45e6a0e7a_0_3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2a45e6a0e7a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Alibaba Cloud‘s K8s offers advantages like auto-scaling, high availability, which enables efficient management of containerized applications.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Redis: data consistency between memory and disk.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This product offers features like automatic backups, high availability, and read-write separation, ensuring data reliability and efficiency.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2b334e2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12b334e2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2b334e2b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2b334e2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2b334e2b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2b334e2b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2acd4e2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12acd4e2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2b334e2b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12b334e2b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2b334e2b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2b334e2b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2b334e2b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2b334e2b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To wrap the ideas up, we have divided our project into some key development phases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>
                <a:solidFill>
                  <a:schemeClr val="dk2"/>
                </a:solidFill>
              </a:rPr>
              <a:t>KPIs: User Acquisition, Listings Growth, Transaction Success, Retention Rate.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10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QA Leader 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="0" i="0" lang="en-US" sz="110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elp choose or create quality metrics, review process, testing plan, reporting methods, and monitor mechanisms</a:t>
            </a:r>
            <a:r>
              <a:rPr lang="en-US" sz="11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10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Security Leader 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 risks among the project and come up with solutions to prevent the risks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0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Leader 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Planning workload</a:t>
            </a:r>
            <a:endParaRPr sz="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a45e6a0e7a_0_4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a45e6a0e7a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To wrap the ideas up, we have divided our project into some key development phases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>
                <a:solidFill>
                  <a:schemeClr val="dk2"/>
                </a:solidFill>
              </a:rPr>
              <a:t>KPIs: User Acquisition, Listings Growth, Transaction Success, Retention Rate.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specific textbook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narrow the listing – more related to BU students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include comments – no repeated questions for sellers – better user experience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45e6a0e7a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2a45e6a0e7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specific textbook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narrow the listing – more related to BU students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include comments – no repeated questions for sellers – better user experience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45e6a0e7a_0_3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2a45e6a0e7a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specific textbook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narrow the listing – more related to BU students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include comments – no repeated questions for sellers – better user experience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45e6a0e7a_0_3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2a45e6a0e7a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specific textbook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narrow the listing – more related to BU students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include comments – no repeated questions for sellers – better user experience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45e6a0e7a_0_2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2a45e6a0e7a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specific textbook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narrow the listing – more related to BU students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include comments – no repeated questions for sellers – better user experience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hard to locate the item you’re interested in.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i="0" sz="5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Light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SemiBold"/>
              <a:buChar char="●"/>
              <a:defRPr b="1" i="0" sz="1800" u="none" cap="none" strike="noStrike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SemiBold"/>
              <a:buChar char="○"/>
              <a:defRPr b="1" i="0" sz="1400" u="none" cap="none" strike="noStrike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5" Type="http://schemas.openxmlformats.org/officeDocument/2006/relationships/image" Target="../media/image29.jpg"/><Relationship Id="rId6" Type="http://schemas.openxmlformats.org/officeDocument/2006/relationships/image" Target="../media/image3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Relationship Id="rId5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tM0ILLhlkBjtZFAFAtWI10HvaEUCpp-H/view" TargetMode="External"/><Relationship Id="rId4" Type="http://schemas.openxmlformats.org/officeDocument/2006/relationships/image" Target="../media/image3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jCYhWKmuumsBaMUySDS2pjtHPEKG3HAa/view" TargetMode="External"/><Relationship Id="rId4" Type="http://schemas.openxmlformats.org/officeDocument/2006/relationships/image" Target="../media/image3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jpg"/><Relationship Id="rId4" Type="http://schemas.openxmlformats.org/officeDocument/2006/relationships/image" Target="../media/image40.jpg"/><Relationship Id="rId5" Type="http://schemas.openxmlformats.org/officeDocument/2006/relationships/image" Target="../media/image13.jpg"/><Relationship Id="rId6" Type="http://schemas.openxmlformats.org/officeDocument/2006/relationships/image" Target="../media/image11.jpg"/><Relationship Id="rId7" Type="http://schemas.openxmlformats.org/officeDocument/2006/relationships/image" Target="../media/image3.jpg"/><Relationship Id="rId8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47.253.44.235:8080/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5.png"/><Relationship Id="rId5" Type="http://schemas.openxmlformats.org/officeDocument/2006/relationships/image" Target="../media/image12.jpg"/><Relationship Id="rId6" Type="http://schemas.openxmlformats.org/officeDocument/2006/relationships/image" Target="../media/image5.png"/><Relationship Id="rId7" Type="http://schemas.openxmlformats.org/officeDocument/2006/relationships/image" Target="../media/image28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 txBox="1"/>
          <p:nvPr>
            <p:ph type="ctrTitle"/>
          </p:nvPr>
        </p:nvSpPr>
        <p:spPr>
          <a:xfrm>
            <a:off x="311708" y="744576"/>
            <a:ext cx="8520600" cy="2052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t/>
            </a:r>
            <a:endParaRPr b="0"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533"/>
              <a:buNone/>
            </a:pPr>
            <a:r>
              <a:rPr lang="en-US" sz="6755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Campus Exchange</a:t>
            </a: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4024"/>
              <a:buNone/>
            </a:pPr>
            <a:r>
              <a:rPr lang="en-US" sz="4311">
                <a:solidFill>
                  <a:srgbClr val="79CBF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Second-hand Trading App</a:t>
            </a:r>
            <a:endParaRPr sz="4311">
              <a:solidFill>
                <a:srgbClr val="79CBF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" name="Google Shape;53;p1"/>
          <p:cNvSpPr txBox="1"/>
          <p:nvPr>
            <p:ph idx="1" type="subTitle"/>
          </p:nvPr>
        </p:nvSpPr>
        <p:spPr>
          <a:xfrm>
            <a:off x="1080654" y="2834124"/>
            <a:ext cx="7751645" cy="14884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</a:pPr>
            <a:r>
              <a:rPr lang="en-US" sz="1400">
                <a:latin typeface="Helvetica Neue"/>
                <a:ea typeface="Helvetica Neue"/>
                <a:cs typeface="Helvetica Neue"/>
                <a:sym typeface="Helvetica Neue"/>
              </a:rPr>
              <a:t>CS673 Software Engineering Iteration 2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</a:pPr>
            <a:r>
              <a:rPr lang="en-US" sz="1400">
                <a:latin typeface="Helvetica Neue"/>
                <a:ea typeface="Helvetica Neue"/>
                <a:cs typeface="Helvetica Neue"/>
                <a:sym typeface="Helvetica Neue"/>
              </a:rPr>
              <a:t>Team2: Scrumble Bug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</a:pPr>
            <a:r>
              <a:rPr lang="en-US" sz="1400">
                <a:latin typeface="Helvetica Neue"/>
                <a:ea typeface="Helvetica Neue"/>
                <a:cs typeface="Helvetica Neue"/>
                <a:sym typeface="Helvetica Neue"/>
              </a:rPr>
              <a:t>Date: Nov 7 2024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45e6a0e7a_0_3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2800">
                <a:solidFill>
                  <a:schemeClr val="dk1"/>
                </a:solidFill>
              </a:rPr>
              <a:t>C</a:t>
            </a:r>
            <a:r>
              <a:rPr lang="en-US"/>
              <a:t>I/CD</a:t>
            </a:r>
            <a:br>
              <a:rPr lang="en-US" sz="2800">
                <a:solidFill>
                  <a:schemeClr val="dk2"/>
                </a:solidFill>
              </a:rPr>
            </a:br>
            <a:br>
              <a:rPr lang="en-US" sz="2800">
                <a:solidFill>
                  <a:schemeClr val="dk2"/>
                </a:solidFill>
              </a:rPr>
            </a:br>
            <a:endParaRPr/>
          </a:p>
        </p:txBody>
      </p:sp>
      <p:sp>
        <p:nvSpPr>
          <p:cNvPr id="156" name="Google Shape;156;g2a45e6a0e7a_0_365"/>
          <p:cNvSpPr/>
          <p:nvPr/>
        </p:nvSpPr>
        <p:spPr>
          <a:xfrm>
            <a:off x="1084250" y="1496450"/>
            <a:ext cx="1155900" cy="6183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nter SemiBold"/>
                <a:ea typeface="Inter SemiBold"/>
                <a:cs typeface="Inter SemiBold"/>
                <a:sym typeface="Inter SemiBold"/>
              </a:rPr>
              <a:t>Code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57" name="Google Shape;157;g2a45e6a0e7a_0_365"/>
          <p:cNvSpPr/>
          <p:nvPr/>
        </p:nvSpPr>
        <p:spPr>
          <a:xfrm>
            <a:off x="4095075" y="1496450"/>
            <a:ext cx="1155900" cy="6183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nter SemiBold"/>
                <a:ea typeface="Inter SemiBold"/>
                <a:cs typeface="Inter SemiBold"/>
                <a:sym typeface="Inter SemiBold"/>
              </a:rPr>
              <a:t>Docker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58" name="Google Shape;158;g2a45e6a0e7a_0_365"/>
          <p:cNvSpPr/>
          <p:nvPr/>
        </p:nvSpPr>
        <p:spPr>
          <a:xfrm>
            <a:off x="7061225" y="1496450"/>
            <a:ext cx="1155900" cy="6183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nter SemiBold"/>
                <a:ea typeface="Inter SemiBold"/>
                <a:cs typeface="Inter SemiBold"/>
                <a:sym typeface="Inter SemiBold"/>
              </a:rPr>
              <a:t>Service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59" name="Google Shape;159;g2a45e6a0e7a_0_365"/>
          <p:cNvSpPr/>
          <p:nvPr/>
        </p:nvSpPr>
        <p:spPr>
          <a:xfrm>
            <a:off x="3046675" y="1590500"/>
            <a:ext cx="456900" cy="43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60" name="Google Shape;160;g2a45e6a0e7a_0_365"/>
          <p:cNvSpPr/>
          <p:nvPr/>
        </p:nvSpPr>
        <p:spPr>
          <a:xfrm>
            <a:off x="5985900" y="1590500"/>
            <a:ext cx="456900" cy="43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61" name="Google Shape;161;g2a45e6a0e7a_0_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375" y="819800"/>
            <a:ext cx="637887" cy="6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a45e6a0e7a_0_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9800" y="760200"/>
            <a:ext cx="779501" cy="6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a45e6a0e7a_0_365"/>
          <p:cNvSpPr txBox="1"/>
          <p:nvPr/>
        </p:nvSpPr>
        <p:spPr>
          <a:xfrm>
            <a:off x="2432825" y="2155050"/>
            <a:ext cx="451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0000"/>
                </a:solidFill>
              </a:rPr>
              <a:t>https://hub.docker.com/r/chhchen/campus_exchange/</a:t>
            </a:r>
            <a:endParaRPr b="1" sz="1100">
              <a:solidFill>
                <a:srgbClr val="FF0000"/>
              </a:solidFill>
            </a:endParaRPr>
          </a:p>
        </p:txBody>
      </p:sp>
      <p:pic>
        <p:nvPicPr>
          <p:cNvPr id="164" name="Google Shape;164;g2a45e6a0e7a_0_3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6926" y="2509050"/>
            <a:ext cx="2242400" cy="24220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  <p:pic>
        <p:nvPicPr>
          <p:cNvPr id="165" name="Google Shape;165;g2a45e6a0e7a_0_3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300" y="2585250"/>
            <a:ext cx="2877803" cy="232965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  <p:pic>
        <p:nvPicPr>
          <p:cNvPr id="166" name="Google Shape;166;g2a45e6a0e7a_0_3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0000" y="2992639"/>
            <a:ext cx="2877798" cy="159716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45e6a0e7a_0_3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Infra. on Alibaba Cloud</a:t>
            </a:r>
            <a:br>
              <a:rPr lang="en-US" sz="2800">
                <a:solidFill>
                  <a:schemeClr val="dk2"/>
                </a:solidFill>
              </a:rPr>
            </a:br>
            <a:br>
              <a:rPr lang="en-US" sz="2800">
                <a:solidFill>
                  <a:schemeClr val="dk2"/>
                </a:solidFill>
              </a:rPr>
            </a:br>
            <a:endParaRPr/>
          </a:p>
        </p:txBody>
      </p:sp>
      <p:grpSp>
        <p:nvGrpSpPr>
          <p:cNvPr id="172" name="Google Shape;172;g2a45e6a0e7a_0_389"/>
          <p:cNvGrpSpPr/>
          <p:nvPr/>
        </p:nvGrpSpPr>
        <p:grpSpPr>
          <a:xfrm>
            <a:off x="0" y="1514320"/>
            <a:ext cx="3664739" cy="2741931"/>
            <a:chOff x="152400" y="1170125"/>
            <a:chExt cx="6792844" cy="3820975"/>
          </a:xfrm>
        </p:grpSpPr>
        <p:pic>
          <p:nvPicPr>
            <p:cNvPr id="173" name="Google Shape;173;g2a45e6a0e7a_0_3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170125"/>
              <a:ext cx="6792844" cy="38209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14300">
                <a:srgbClr val="000000">
                  <a:alpha val="50000"/>
                </a:srgbClr>
              </a:outerShdw>
            </a:effectLst>
          </p:spPr>
        </p:pic>
        <p:sp>
          <p:nvSpPr>
            <p:cNvPr id="174" name="Google Shape;174;g2a45e6a0e7a_0_389"/>
            <p:cNvSpPr txBox="1"/>
            <p:nvPr/>
          </p:nvSpPr>
          <p:spPr>
            <a:xfrm>
              <a:off x="215050" y="1263463"/>
              <a:ext cx="1714500" cy="643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1430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0000"/>
                  </a:solidFill>
                  <a:latin typeface="Inter"/>
                  <a:ea typeface="Inter"/>
                  <a:cs typeface="Inter"/>
                  <a:sym typeface="Inter"/>
                </a:rPr>
                <a:t>Iter-1</a:t>
              </a:r>
              <a:endParaRPr b="1" sz="18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175" name="Google Shape;175;g2a45e6a0e7a_0_3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7648" y="1514350"/>
            <a:ext cx="4713250" cy="2742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  <p:sp>
        <p:nvSpPr>
          <p:cNvPr id="176" name="Google Shape;176;g2a45e6a0e7a_0_389"/>
          <p:cNvSpPr txBox="1"/>
          <p:nvPr/>
        </p:nvSpPr>
        <p:spPr>
          <a:xfrm>
            <a:off x="4424650" y="1653050"/>
            <a:ext cx="92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Iter-2</a:t>
            </a:r>
            <a:endParaRPr b="1" sz="18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7" name="Google Shape;177;g2a45e6a0e7a_0_389"/>
          <p:cNvSpPr/>
          <p:nvPr/>
        </p:nvSpPr>
        <p:spPr>
          <a:xfrm>
            <a:off x="3920325" y="2603075"/>
            <a:ext cx="268800" cy="51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2b334e2bd_0_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Quality Assurance and Testing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g312b334e2bd_0_0"/>
          <p:cNvSpPr txBox="1"/>
          <p:nvPr>
            <p:ph idx="1" type="body"/>
          </p:nvPr>
        </p:nvSpPr>
        <p:spPr>
          <a:xfrm>
            <a:off x="311700" y="1389600"/>
            <a:ext cx="5721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Helvetica Neue"/>
                <a:ea typeface="Helvetica Neue"/>
                <a:cs typeface="Helvetica Neue"/>
                <a:sym typeface="Helvetica Neue"/>
              </a:rPr>
              <a:t>Quality must be built into software from the beginning to prevent issues and reduce costs.</a:t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Helvetica Neue"/>
                <a:ea typeface="Helvetica Neue"/>
                <a:cs typeface="Helvetica Neue"/>
                <a:sym typeface="Helvetica Neue"/>
              </a:rPr>
              <a:t>Focus on early defect management, aiming to find and fix issues as soon as possible in development.</a:t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Helvetica Neue"/>
                <a:ea typeface="Helvetica Neue"/>
                <a:cs typeface="Helvetica Neue"/>
                <a:sym typeface="Helvetica Neue"/>
              </a:rPr>
              <a:t>Code reviews during merges help maintain standards and catch defects early.</a:t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>
                <a:latin typeface="Helvetica Neue"/>
                <a:ea typeface="Helvetica Neue"/>
                <a:cs typeface="Helvetica Neue"/>
                <a:sym typeface="Helvetica Neue"/>
              </a:rPr>
              <a:t>Testing is continuous and spans the entire lifecycle, including:</a:t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b="0" lang="en-US">
                <a:latin typeface="Helvetica Neue"/>
                <a:ea typeface="Helvetica Neue"/>
                <a:cs typeface="Helvetica Neue"/>
                <a:sym typeface="Helvetica Neue"/>
              </a:rPr>
              <a:t>Unit, modular, integration, functional, performance, stress, smoke, and acceptance testing.</a:t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b="0" lang="en-US">
                <a:latin typeface="Helvetica Neue"/>
                <a:ea typeface="Helvetica Neue"/>
                <a:cs typeface="Helvetica Neue"/>
                <a:sym typeface="Helvetica Neue"/>
              </a:rPr>
              <a:t>Involvement from developers, QA professionals, and third-party testers.</a:t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Key QA goals for the project:</a:t>
            </a:r>
            <a:r>
              <a:rPr b="0" lang="en-US">
                <a:latin typeface="Helvetica Neue"/>
                <a:ea typeface="Helvetica Neue"/>
                <a:cs typeface="Helvetica Neue"/>
                <a:sym typeface="Helvetica Neue"/>
              </a:rPr>
              <a:t> ensure functionality, usability, and performance of the application.</a:t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4" name="Google Shape;184;g312b334e2b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725" y="226651"/>
            <a:ext cx="1815352" cy="165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312b334e2bd_0_0"/>
          <p:cNvSpPr/>
          <p:nvPr/>
        </p:nvSpPr>
        <p:spPr>
          <a:xfrm>
            <a:off x="4109550" y="510725"/>
            <a:ext cx="2843053" cy="3593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D966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Arial"/>
              </a:rPr>
              <a:t>software disasters</a:t>
            </a:r>
          </a:p>
        </p:txBody>
      </p:sp>
      <p:pic>
        <p:nvPicPr>
          <p:cNvPr id="186" name="Google Shape;186;g312b334e2b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9200" y="3547875"/>
            <a:ext cx="2391874" cy="134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312b334e2b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300" y="2003575"/>
            <a:ext cx="1345425" cy="134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312b334e2bd_0_0"/>
          <p:cNvPicPr preferRelativeResize="0"/>
          <p:nvPr/>
        </p:nvPicPr>
        <p:blipFill rotWithShape="1">
          <a:blip r:embed="rId6">
            <a:alphaModFix/>
          </a:blip>
          <a:srcRect b="0" l="29095" r="5331" t="0"/>
          <a:stretch/>
        </p:blipFill>
        <p:spPr>
          <a:xfrm>
            <a:off x="7513400" y="2182076"/>
            <a:ext cx="1412951" cy="113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312b334e2bd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0" y="26162"/>
            <a:ext cx="9028202" cy="50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312b334e2bd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00" y="152400"/>
            <a:ext cx="4712837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312b334e2bd_0_50"/>
          <p:cNvPicPr preferRelativeResize="0"/>
          <p:nvPr/>
        </p:nvPicPr>
        <p:blipFill rotWithShape="1">
          <a:blip r:embed="rId4">
            <a:alphaModFix/>
          </a:blip>
          <a:srcRect b="46369" l="0" r="0" t="0"/>
          <a:stretch/>
        </p:blipFill>
        <p:spPr>
          <a:xfrm>
            <a:off x="4842513" y="152400"/>
            <a:ext cx="4324226" cy="20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312b334e2bd_0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5318" y="2240475"/>
            <a:ext cx="3318600" cy="261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312acd4e2c9_0_0" title="selenium-messag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0"/>
            <a:ext cx="79248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312b334e2bd_0_27" title="PostmanFlow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625" y="0"/>
            <a:ext cx="8662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2b334e2bd_0_34"/>
          <p:cNvSpPr txBox="1"/>
          <p:nvPr>
            <p:ph type="title"/>
          </p:nvPr>
        </p:nvSpPr>
        <p:spPr>
          <a:xfrm>
            <a:off x="109850" y="116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GitHub for Bug Tracking</a:t>
            </a:r>
            <a:endParaRPr/>
          </a:p>
        </p:txBody>
      </p:sp>
      <p:pic>
        <p:nvPicPr>
          <p:cNvPr id="216" name="Google Shape;216;g312b334e2bd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297" y="688774"/>
            <a:ext cx="6311404" cy="409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2b334e2bd_0_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Testing Metrics</a:t>
            </a:r>
            <a:endParaRPr/>
          </a:p>
        </p:txBody>
      </p:sp>
      <p:pic>
        <p:nvPicPr>
          <p:cNvPr id="222" name="Google Shape;222;g312b334e2bd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50" y="1017725"/>
            <a:ext cx="3226874" cy="388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312b334e2bd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5654" y="1100075"/>
            <a:ext cx="4747751" cy="352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Open Issues</a:t>
            </a:r>
            <a:br>
              <a:rPr lang="en-US" sz="2800">
                <a:solidFill>
                  <a:schemeClr val="dk2"/>
                </a:solidFill>
              </a:rPr>
            </a:br>
            <a:endParaRPr/>
          </a:p>
        </p:txBody>
      </p:sp>
      <p:pic>
        <p:nvPicPr>
          <p:cNvPr id="229" name="Google Shape;22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450" y="1071475"/>
            <a:ext cx="6763489" cy="3820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Team Building</a:t>
            </a:r>
            <a:endParaRPr/>
          </a:p>
        </p:txBody>
      </p:sp>
      <p:pic>
        <p:nvPicPr>
          <p:cNvPr descr="A person in a suit&#10;&#10;Description automatically generated" id="59" name="Google Shape;5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1141" y="1011753"/>
            <a:ext cx="1169993" cy="1169993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smiling for a picture&#10;&#10;Description automatically generated" id="60" name="Google Shape;60;p2"/>
          <p:cNvPicPr preferRelativeResize="0"/>
          <p:nvPr/>
        </p:nvPicPr>
        <p:blipFill rotWithShape="1">
          <a:blip r:embed="rId4">
            <a:alphaModFix/>
          </a:blip>
          <a:srcRect b="26140" l="20035" r="14956" t="7785"/>
          <a:stretch/>
        </p:blipFill>
        <p:spPr>
          <a:xfrm>
            <a:off x="3031638" y="991830"/>
            <a:ext cx="1168185" cy="1187308"/>
          </a:xfrm>
          <a:prstGeom prst="ellipse">
            <a:avLst/>
          </a:prstGeom>
          <a:noFill/>
          <a:ln>
            <a:noFill/>
          </a:ln>
        </p:spPr>
      </p:pic>
      <p:sp>
        <p:nvSpPr>
          <p:cNvPr id="61" name="Google Shape;61;p2"/>
          <p:cNvSpPr txBox="1"/>
          <p:nvPr>
            <p:ph idx="1" type="body"/>
          </p:nvPr>
        </p:nvSpPr>
        <p:spPr>
          <a:xfrm>
            <a:off x="487495" y="2106730"/>
            <a:ext cx="1613752" cy="11699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5BAC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Srujana N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3B3B3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QA Leader</a:t>
            </a:r>
            <a:endParaRPr/>
          </a:p>
        </p:txBody>
      </p:sp>
      <p:sp>
        <p:nvSpPr>
          <p:cNvPr id="62" name="Google Shape;62;p2"/>
          <p:cNvSpPr txBox="1"/>
          <p:nvPr/>
        </p:nvSpPr>
        <p:spPr>
          <a:xfrm>
            <a:off x="916131" y="3860140"/>
            <a:ext cx="2370232" cy="13462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97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SemiBold"/>
              <a:buNone/>
            </a:pPr>
            <a:r>
              <a:rPr b="0" i="0" lang="en-US" sz="1400" u="none" cap="none" strike="noStrike">
                <a:solidFill>
                  <a:srgbClr val="5BAC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Yuanbin Man</a:t>
            </a:r>
            <a:endParaRPr/>
          </a:p>
          <a:p>
            <a:pPr indent="0" lvl="0" marL="1397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SemiBold"/>
              <a:buNone/>
            </a:pPr>
            <a:r>
              <a:rPr b="0" i="0" lang="en-US" sz="1400" u="none" cap="none" strike="noStrike">
                <a:solidFill>
                  <a:srgbClr val="3B3B3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Requirement Leader</a:t>
            </a:r>
            <a:endParaRPr/>
          </a:p>
        </p:txBody>
      </p:sp>
      <p:pic>
        <p:nvPicPr>
          <p:cNvPr descr="A person standing on a bridge with a body of water and a city in the background&#10;&#10;Description automatically generated" id="63" name="Google Shape;63;p2"/>
          <p:cNvPicPr preferRelativeResize="0"/>
          <p:nvPr/>
        </p:nvPicPr>
        <p:blipFill rotWithShape="1">
          <a:blip r:embed="rId5">
            <a:alphaModFix/>
          </a:blip>
          <a:srcRect b="36158" l="37219" r="16827" t="2476"/>
          <a:stretch/>
        </p:blipFill>
        <p:spPr>
          <a:xfrm>
            <a:off x="4276390" y="2717632"/>
            <a:ext cx="1168185" cy="1169994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3730161" y="3860139"/>
            <a:ext cx="2209897" cy="13462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97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SemiBold"/>
              <a:buNone/>
            </a:pPr>
            <a:r>
              <a:rPr b="0" i="0" lang="en-US" sz="1400" u="none" cap="none" strike="noStrike">
                <a:solidFill>
                  <a:srgbClr val="5BAC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Ang Li</a:t>
            </a:r>
            <a:endParaRPr/>
          </a:p>
          <a:p>
            <a:pPr indent="0" lvl="0" marL="1397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SemiBold"/>
              <a:buNone/>
            </a:pPr>
            <a:r>
              <a:rPr b="0" i="0" lang="en-US" sz="1400" u="none" cap="none" strike="noStrike">
                <a:solidFill>
                  <a:srgbClr val="3B3B3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and Implementation Leader</a:t>
            </a:r>
            <a:endParaRPr/>
          </a:p>
        </p:txBody>
      </p:sp>
      <p:pic>
        <p:nvPicPr>
          <p:cNvPr descr="A person wearing glasses and smiling&#10;&#10;Description automatically generated" id="65" name="Google Shape;6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93322" y="2708057"/>
            <a:ext cx="1189145" cy="1189145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" name="Google Shape;66;p2"/>
          <p:cNvSpPr txBox="1"/>
          <p:nvPr/>
        </p:nvSpPr>
        <p:spPr>
          <a:xfrm>
            <a:off x="6486287" y="3872078"/>
            <a:ext cx="2209897" cy="13462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97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SemiBold"/>
              <a:buNone/>
            </a:pPr>
            <a:r>
              <a:rPr b="0" i="0" lang="en-US" sz="1400" u="none" cap="none" strike="noStrike">
                <a:solidFill>
                  <a:srgbClr val="5BAC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HungHsu Chen</a:t>
            </a:r>
            <a:endParaRPr/>
          </a:p>
          <a:p>
            <a:pPr indent="0" lvl="0" marL="1397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SemiBold"/>
              <a:buNone/>
            </a:pPr>
            <a:r>
              <a:rPr b="0" i="0" lang="en-US" sz="1400" u="none" cap="none" strike="noStrike">
                <a:solidFill>
                  <a:srgbClr val="3B3B3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Configuration Leader</a:t>
            </a:r>
            <a:endParaRPr/>
          </a:p>
        </p:txBody>
      </p:sp>
      <p:sp>
        <p:nvSpPr>
          <p:cNvPr id="67" name="Google Shape;67;p2"/>
          <p:cNvSpPr txBox="1"/>
          <p:nvPr/>
        </p:nvSpPr>
        <p:spPr>
          <a:xfrm>
            <a:off x="2751470" y="2104980"/>
            <a:ext cx="1613752" cy="11699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97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SemiBold"/>
              <a:buNone/>
            </a:pPr>
            <a:r>
              <a:rPr b="0" i="0" lang="en-US" sz="1400" u="none" cap="none" strike="noStrike">
                <a:solidFill>
                  <a:srgbClr val="5BAC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Yueyihan Qi</a:t>
            </a:r>
            <a:endParaRPr/>
          </a:p>
          <a:p>
            <a:pPr indent="0" lvl="0" marL="1397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SemiBold"/>
              <a:buNone/>
            </a:pPr>
            <a:r>
              <a:rPr b="0" i="0" lang="en-US" sz="1400" u="none" cap="none" strike="noStrike">
                <a:solidFill>
                  <a:srgbClr val="3B3B3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Security Leader</a:t>
            </a:r>
            <a:endParaRPr/>
          </a:p>
        </p:txBody>
      </p:sp>
      <p:sp>
        <p:nvSpPr>
          <p:cNvPr id="68" name="Google Shape;68;p2"/>
          <p:cNvSpPr txBox="1"/>
          <p:nvPr/>
        </p:nvSpPr>
        <p:spPr>
          <a:xfrm>
            <a:off x="5253272" y="2104980"/>
            <a:ext cx="1613752" cy="11699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97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SemiBold"/>
              <a:buNone/>
            </a:pPr>
            <a:r>
              <a:rPr b="0" i="0" lang="en-US" sz="1400" u="none" cap="none" strike="noStrike">
                <a:solidFill>
                  <a:srgbClr val="5BAC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Yingtong Zhou</a:t>
            </a:r>
            <a:endParaRPr/>
          </a:p>
          <a:p>
            <a:pPr indent="0" lvl="0" marL="1397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SemiBold"/>
              <a:buNone/>
            </a:pPr>
            <a:r>
              <a:rPr b="0" i="0" lang="en-US" sz="1400" u="none" cap="none" strike="noStrike">
                <a:solidFill>
                  <a:srgbClr val="3B3B3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 Leader</a:t>
            </a:r>
            <a:endParaRPr/>
          </a:p>
        </p:txBody>
      </p:sp>
      <p:pic>
        <p:nvPicPr>
          <p:cNvPr descr="A person with long black hair&#10;&#10;Description automatically generated" id="69" name="Google Shape;69;p2"/>
          <p:cNvPicPr preferRelativeResize="0"/>
          <p:nvPr/>
        </p:nvPicPr>
        <p:blipFill rotWithShape="1">
          <a:blip r:embed="rId7">
            <a:alphaModFix/>
          </a:blip>
          <a:srcRect b="25916" l="0" r="0" t="0"/>
          <a:stretch/>
        </p:blipFill>
        <p:spPr>
          <a:xfrm>
            <a:off x="487495" y="1011753"/>
            <a:ext cx="1203622" cy="120362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0" name="Google Shape;70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70475" y="2743325"/>
            <a:ext cx="1203625" cy="11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45e6a0e7a_0_4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chemeClr val="dk1"/>
                </a:solidFill>
              </a:rPr>
              <a:t>Milestones and Iteration Plan</a:t>
            </a:r>
            <a:br>
              <a:rPr lang="en-US" sz="2800">
                <a:solidFill>
                  <a:schemeClr val="dk2"/>
                </a:solidFill>
              </a:rPr>
            </a:br>
            <a:endParaRPr/>
          </a:p>
        </p:txBody>
      </p:sp>
      <p:sp>
        <p:nvSpPr>
          <p:cNvPr id="235" name="Google Shape;235;g2a45e6a0e7a_0_412"/>
          <p:cNvSpPr txBox="1"/>
          <p:nvPr>
            <p:ph idx="1" type="body"/>
          </p:nvPr>
        </p:nvSpPr>
        <p:spPr>
          <a:xfrm>
            <a:off x="215447" y="1153925"/>
            <a:ext cx="4356600" cy="3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-US">
                <a:solidFill>
                  <a:schemeClr val="dk1"/>
                </a:solidFill>
              </a:rPr>
              <a:t>Iteration 1</a:t>
            </a:r>
            <a:r>
              <a:rPr lang="en-US" sz="1400">
                <a:solidFill>
                  <a:schemeClr val="dk1"/>
                </a:solidFill>
              </a:rPr>
              <a:t> – Oct 17 2024</a:t>
            </a:r>
            <a:endParaRPr b="1">
              <a:solidFill>
                <a:schemeClr val="dk1"/>
              </a:solidFill>
            </a:endParaRPr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400">
                <a:solidFill>
                  <a:schemeClr val="dk2"/>
                </a:solidFill>
              </a:rPr>
              <a:t>MVP Development (user registration, item listing, comments)</a:t>
            </a:r>
            <a:endParaRPr/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Stable database and cache system configuration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7500"/>
              <a:buNone/>
            </a:pPr>
            <a:r>
              <a:t/>
            </a:r>
            <a:endParaRPr b="1" sz="1600">
              <a:solidFill>
                <a:srgbClr val="262626"/>
              </a:solidFill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-US">
                <a:solidFill>
                  <a:schemeClr val="dk1"/>
                </a:solidFill>
              </a:rPr>
              <a:t>Iteration 2 </a:t>
            </a:r>
            <a:r>
              <a:rPr lang="en-US" sz="1400">
                <a:solidFill>
                  <a:schemeClr val="dk1"/>
                </a:solidFill>
              </a:rPr>
              <a:t>– Nov 7 2024</a:t>
            </a:r>
            <a:endParaRPr b="1">
              <a:solidFill>
                <a:schemeClr val="dk1"/>
              </a:solidFill>
            </a:endParaRPr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400">
                <a:solidFill>
                  <a:schemeClr val="dk2"/>
                </a:solidFill>
              </a:rPr>
              <a:t>Enhanced Features (chat, geolocation, AI search and recommend)</a:t>
            </a:r>
            <a:endParaRPr/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QA plan and continuous testing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-US">
                <a:solidFill>
                  <a:schemeClr val="dk1"/>
                </a:solidFill>
              </a:rPr>
              <a:t>Iteration 3</a:t>
            </a: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</a:t>
            </a: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 5 2024</a:t>
            </a:r>
            <a:endParaRPr b="1">
              <a:solidFill>
                <a:schemeClr val="dk1"/>
              </a:solidFill>
            </a:endParaRPr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Post-launch feedback collection from students</a:t>
            </a:r>
            <a:endParaRPr sz="1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Future QA plan - admin user testing, performance &amp; load and user acceptance testing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7500"/>
              <a:buNone/>
            </a:pPr>
            <a:r>
              <a:t/>
            </a:r>
            <a:endParaRPr b="1" sz="16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"/>
          <p:cNvSpPr txBox="1"/>
          <p:nvPr>
            <p:ph type="ctrTitle"/>
          </p:nvPr>
        </p:nvSpPr>
        <p:spPr>
          <a:xfrm>
            <a:off x="311708" y="744576"/>
            <a:ext cx="8520600" cy="2052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311">
                <a:solidFill>
                  <a:srgbClr val="79CBF7"/>
                </a:solidFill>
              </a:rPr>
              <a:t>Thank you!</a:t>
            </a:r>
            <a:endParaRPr sz="4311">
              <a:solidFill>
                <a:srgbClr val="79CBF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chemeClr val="dk1"/>
                </a:solidFill>
              </a:rPr>
              <a:t>Project Vision (Recap)</a:t>
            </a:r>
            <a:br>
              <a:rPr lang="en-US" sz="2800">
                <a:solidFill>
                  <a:schemeClr val="dk2"/>
                </a:solidFill>
              </a:rPr>
            </a:br>
            <a:endParaRPr/>
          </a:p>
        </p:txBody>
      </p:sp>
      <p:sp>
        <p:nvSpPr>
          <p:cNvPr id="76" name="Google Shape;76;p3"/>
          <p:cNvSpPr txBox="1"/>
          <p:nvPr>
            <p:ph idx="1" type="body"/>
          </p:nvPr>
        </p:nvSpPr>
        <p:spPr>
          <a:xfrm>
            <a:off x="215447" y="1153925"/>
            <a:ext cx="3673159" cy="37949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9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800">
                <a:solidFill>
                  <a:srgbClr val="262626"/>
                </a:solidFill>
              </a:rPr>
              <a:t>Goal </a:t>
            </a:r>
            <a:endParaRPr/>
          </a:p>
          <a:p>
            <a:pPr indent="0" lvl="0" marL="139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Create a peer-to-peer platform for BU students to buy and sell used items within their campus.</a:t>
            </a:r>
            <a:endParaRPr/>
          </a:p>
          <a:p>
            <a:pPr indent="0" lvl="0" marL="139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262626"/>
              </a:solidFill>
            </a:endParaRPr>
          </a:p>
          <a:p>
            <a:pPr indent="0" lvl="0" marL="139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800">
                <a:solidFill>
                  <a:srgbClr val="262626"/>
                </a:solidFill>
              </a:rPr>
              <a:t>Target Audience </a:t>
            </a:r>
            <a:endParaRPr/>
          </a:p>
          <a:p>
            <a:pPr indent="0" lvl="0" marL="139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Boston University students, including both buyers and sellers.</a:t>
            </a:r>
            <a:endParaRPr/>
          </a:p>
          <a:p>
            <a:pPr indent="0" lvl="0" marL="139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262626"/>
              </a:solidFill>
            </a:endParaRPr>
          </a:p>
          <a:p>
            <a:pPr indent="0" lvl="0" marL="139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800">
                <a:solidFill>
                  <a:srgbClr val="262626"/>
                </a:solidFill>
              </a:rPr>
              <a:t>Problem Statement</a:t>
            </a:r>
            <a:endParaRPr/>
          </a:p>
          <a:p>
            <a:pPr indent="0" lvl="0" marL="139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Students have used items they no longer need, but current marketplace apps are either too broad or unsafe for campus use.</a:t>
            </a:r>
            <a:endParaRPr/>
          </a:p>
          <a:p>
            <a:pPr indent="-228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-228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77" name="Google Shape;7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753">
            <a:off x="3492477" y="284060"/>
            <a:ext cx="5786275" cy="6827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3540" y="1641452"/>
            <a:ext cx="2652880" cy="265288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 rotWithShape="1">
          <a:blip r:embed="rId4">
            <a:alphaModFix/>
          </a:blip>
          <a:srcRect b="0" l="-21" r="-21" t="0"/>
          <a:stretch/>
        </p:blipFill>
        <p:spPr>
          <a:xfrm>
            <a:off x="5183540" y="1678028"/>
            <a:ext cx="2652880" cy="265288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New Updates (Iter.2)</a:t>
            </a:r>
            <a:br>
              <a:rPr lang="en-US" sz="2800">
                <a:solidFill>
                  <a:schemeClr val="dk2"/>
                </a:solidFill>
              </a:rPr>
            </a:br>
            <a:endParaRPr/>
          </a:p>
        </p:txBody>
      </p:sp>
      <p:sp>
        <p:nvSpPr>
          <p:cNvPr id="85" name="Google Shape;85;p4"/>
          <p:cNvSpPr txBox="1"/>
          <p:nvPr>
            <p:ph idx="1" type="body"/>
          </p:nvPr>
        </p:nvSpPr>
        <p:spPr>
          <a:xfrm>
            <a:off x="215450" y="1100150"/>
            <a:ext cx="3369000" cy="2511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139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-US">
                <a:solidFill>
                  <a:schemeClr val="dk1"/>
                </a:solidFill>
              </a:rPr>
              <a:t>User   </a:t>
            </a:r>
            <a:endParaRPr/>
          </a:p>
          <a:p>
            <a:pPr indent="-2819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US" sz="1200">
                <a:solidFill>
                  <a:schemeClr val="dk1"/>
                </a:solidFill>
              </a:rPr>
              <a:t>Set up with Email (</a:t>
            </a:r>
            <a:r>
              <a:rPr i="1" lang="en-US" sz="1200" u="sng">
                <a:solidFill>
                  <a:schemeClr val="dk1"/>
                </a:solidFill>
              </a:rPr>
              <a:t>Activation Code</a:t>
            </a:r>
            <a:r>
              <a:rPr lang="en-US" sz="1200">
                <a:solidFill>
                  <a:schemeClr val="dk1"/>
                </a:solidFill>
              </a:rPr>
              <a:t>).</a:t>
            </a:r>
            <a:endParaRPr sz="1200">
              <a:solidFill>
                <a:schemeClr val="dk1"/>
              </a:solidFill>
            </a:endParaRPr>
          </a:p>
          <a:p>
            <a:pPr indent="-2819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US" sz="1200">
                <a:solidFill>
                  <a:schemeClr val="dk1"/>
                </a:solidFill>
              </a:rPr>
              <a:t>My profile (passwd, location, phone .etc)</a:t>
            </a:r>
            <a:endParaRPr sz="1200">
              <a:solidFill>
                <a:schemeClr val="dk1"/>
              </a:solidFill>
            </a:endParaRPr>
          </a:p>
          <a:p>
            <a:pPr indent="-2819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US" sz="1200">
                <a:solidFill>
                  <a:schemeClr val="dk1"/>
                </a:solidFill>
              </a:rPr>
              <a:t>Management (items, favorites, cart, orders .etc)</a:t>
            </a:r>
            <a:endParaRPr sz="1200">
              <a:solidFill>
                <a:schemeClr val="dk1"/>
              </a:solidFill>
            </a:endParaRPr>
          </a:p>
          <a:p>
            <a:pPr indent="-2819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US" sz="1200">
                <a:solidFill>
                  <a:schemeClr val="dk1"/>
                </a:solidFill>
              </a:rPr>
              <a:t>Admin Panel (items, users, orders .etc)</a:t>
            </a:r>
            <a:endParaRPr sz="1200">
              <a:solidFill>
                <a:schemeClr val="dk1"/>
              </a:solidFill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-US">
                <a:solidFill>
                  <a:schemeClr val="dk1"/>
                </a:solidFill>
              </a:rPr>
              <a:t>Item</a:t>
            </a:r>
            <a:endParaRPr b="1">
              <a:solidFill>
                <a:schemeClr val="dk1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US" sz="1200">
                <a:solidFill>
                  <a:schemeClr val="dk1"/>
                </a:solidFill>
              </a:rPr>
              <a:t>Pagination Search (order).</a:t>
            </a:r>
            <a:endParaRPr sz="1200">
              <a:solidFill>
                <a:schemeClr val="dk1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US" sz="1200">
                <a:solidFill>
                  <a:schemeClr val="dk1"/>
                </a:solidFill>
              </a:rPr>
              <a:t>Chat or Message. </a:t>
            </a:r>
            <a:endParaRPr sz="1200">
              <a:solidFill>
                <a:schemeClr val="dk1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US" sz="1200">
                <a:solidFill>
                  <a:schemeClr val="dk1"/>
                </a:solidFill>
              </a:rPr>
              <a:t>Favorites. </a:t>
            </a:r>
            <a:endParaRPr sz="1200">
              <a:solidFill>
                <a:schemeClr val="dk1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US" sz="1200">
                <a:solidFill>
                  <a:schemeClr val="dk1"/>
                </a:solidFill>
              </a:rPr>
              <a:t>Shopping Cart.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-US">
                <a:solidFill>
                  <a:schemeClr val="dk1"/>
                </a:solidFill>
              </a:rPr>
              <a:t>Order</a:t>
            </a:r>
            <a:endParaRPr/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US" sz="1200">
                <a:solidFill>
                  <a:schemeClr val="dk1"/>
                </a:solidFill>
              </a:rPr>
              <a:t>Buy: Purchase Item (Face2Face [</a:t>
            </a:r>
            <a:r>
              <a:rPr i="1" lang="en-US" sz="1200" u="sng">
                <a:solidFill>
                  <a:schemeClr val="dk1"/>
                </a:solidFill>
              </a:rPr>
              <a:t>offline</a:t>
            </a:r>
            <a:r>
              <a:rPr lang="en-US" sz="1200">
                <a:solidFill>
                  <a:schemeClr val="dk1"/>
                </a:solidFill>
              </a:rPr>
              <a:t>])</a:t>
            </a:r>
            <a:endParaRPr sz="1200">
              <a:solidFill>
                <a:schemeClr val="dk1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US" sz="1200">
                <a:solidFill>
                  <a:schemeClr val="dk1"/>
                </a:solidFill>
              </a:rPr>
              <a:t>Sold: Cancel order;</a:t>
            </a:r>
            <a:endParaRPr sz="1200">
              <a:solidFill>
                <a:schemeClr val="dk1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US" sz="1200">
                <a:solidFill>
                  <a:schemeClr val="dk1"/>
                </a:solidFill>
              </a:rPr>
              <a:t>Meeting location.</a:t>
            </a:r>
            <a:endParaRPr sz="1200">
              <a:solidFill>
                <a:schemeClr val="dk1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US" sz="1200">
                <a:solidFill>
                  <a:schemeClr val="dk1"/>
                </a:solidFill>
              </a:rPr>
              <a:t>Offline Item after deal.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" name="Google Shape;86;p4"/>
          <p:cNvSpPr txBox="1"/>
          <p:nvPr/>
        </p:nvSpPr>
        <p:spPr>
          <a:xfrm>
            <a:off x="5179350" y="46685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u="sng">
                <a:solidFill>
                  <a:schemeClr val="hlink"/>
                </a:solidFill>
                <a:hlinkClick r:id="rId3"/>
              </a:rPr>
              <a:t>http://47.253.44.235:8080/</a:t>
            </a:r>
            <a:endParaRPr b="1" sz="1100"/>
          </a:p>
        </p:txBody>
      </p:sp>
      <p:pic>
        <p:nvPicPr>
          <p:cNvPr id="87" name="Google Shape;8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900" y="668275"/>
            <a:ext cx="4901625" cy="3941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  <p:sp>
        <p:nvSpPr>
          <p:cNvPr id="88" name="Google Shape;88;p4"/>
          <p:cNvSpPr/>
          <p:nvPr/>
        </p:nvSpPr>
        <p:spPr>
          <a:xfrm>
            <a:off x="7751100" y="179226"/>
            <a:ext cx="1039446" cy="572724"/>
          </a:xfrm>
          <a:prstGeom prst="irregularSeal2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New</a:t>
            </a:r>
            <a:endParaRPr sz="9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89" name="Google Shape;89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075" y="3822825"/>
            <a:ext cx="1908925" cy="12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45e6a0e7a_0_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Software Design</a:t>
            </a:r>
            <a:br>
              <a:rPr lang="en-US" sz="2800">
                <a:solidFill>
                  <a:schemeClr val="dk2"/>
                </a:solidFill>
              </a:rPr>
            </a:br>
            <a:endParaRPr/>
          </a:p>
        </p:txBody>
      </p:sp>
      <p:sp>
        <p:nvSpPr>
          <p:cNvPr id="95" name="Google Shape;95;g2a45e6a0e7a_0_1"/>
          <p:cNvSpPr/>
          <p:nvPr/>
        </p:nvSpPr>
        <p:spPr>
          <a:xfrm>
            <a:off x="442762" y="2985886"/>
            <a:ext cx="2076600" cy="1927500"/>
          </a:xfrm>
          <a:prstGeom prst="roundRect">
            <a:avLst>
              <a:gd fmla="val 6355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2a45e6a0e7a_0_1"/>
          <p:cNvSpPr/>
          <p:nvPr/>
        </p:nvSpPr>
        <p:spPr>
          <a:xfrm>
            <a:off x="442762" y="1017724"/>
            <a:ext cx="2076600" cy="1927500"/>
          </a:xfrm>
          <a:prstGeom prst="roundRect">
            <a:avLst>
              <a:gd fmla="val 6355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2a45e6a0e7a_0_1"/>
          <p:cNvSpPr txBox="1"/>
          <p:nvPr/>
        </p:nvSpPr>
        <p:spPr>
          <a:xfrm>
            <a:off x="277363" y="1156471"/>
            <a:ext cx="227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8F8F8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Frontend</a:t>
            </a:r>
            <a:endParaRPr/>
          </a:p>
          <a:p>
            <a:pPr indent="0" lvl="0" marL="139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Vue.js</a:t>
            </a:r>
            <a:endParaRPr b="0" i="0" sz="1800" u="none" cap="none" strike="noStrike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8" name="Google Shape;98;g2a45e6a0e7a_0_1"/>
          <p:cNvSpPr/>
          <p:nvPr/>
        </p:nvSpPr>
        <p:spPr>
          <a:xfrm>
            <a:off x="2567713" y="1001567"/>
            <a:ext cx="2076600" cy="1927500"/>
          </a:xfrm>
          <a:prstGeom prst="roundRect">
            <a:avLst>
              <a:gd fmla="val 6355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2a45e6a0e7a_0_1"/>
          <p:cNvSpPr/>
          <p:nvPr/>
        </p:nvSpPr>
        <p:spPr>
          <a:xfrm>
            <a:off x="2567722" y="3004192"/>
            <a:ext cx="2076600" cy="1927500"/>
          </a:xfrm>
          <a:prstGeom prst="roundRect">
            <a:avLst>
              <a:gd fmla="val 6355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2a45e6a0e7a_0_1"/>
          <p:cNvSpPr txBox="1"/>
          <p:nvPr/>
        </p:nvSpPr>
        <p:spPr>
          <a:xfrm>
            <a:off x="2397113" y="1127991"/>
            <a:ext cx="2339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8F8F8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Backend</a:t>
            </a:r>
            <a:endParaRPr/>
          </a:p>
          <a:p>
            <a:pPr indent="0" lvl="0" marL="139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Sprin</a:t>
            </a:r>
            <a:r>
              <a:rPr b="1" lang="en-US"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</a:t>
            </a:r>
            <a:r>
              <a:rPr b="1" i="0" lang="en-US" sz="18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Boot MyBatis</a:t>
            </a:r>
            <a:endParaRPr b="0" i="0" sz="1800" u="none" cap="none" strike="noStrike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1" name="Google Shape;101;g2a45e6a0e7a_0_1"/>
          <p:cNvSpPr txBox="1"/>
          <p:nvPr/>
        </p:nvSpPr>
        <p:spPr>
          <a:xfrm>
            <a:off x="2567715" y="3088114"/>
            <a:ext cx="207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8F8F8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Database</a:t>
            </a:r>
            <a:endParaRPr/>
          </a:p>
          <a:p>
            <a:pPr indent="0" lvl="0" marL="139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MySQL </a:t>
            </a:r>
            <a:endParaRPr b="0" i="0" sz="1800" u="none" cap="none" strike="noStrike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2" name="Google Shape;102;g2a45e6a0e7a_0_1"/>
          <p:cNvSpPr txBox="1"/>
          <p:nvPr/>
        </p:nvSpPr>
        <p:spPr>
          <a:xfrm>
            <a:off x="280694" y="3004191"/>
            <a:ext cx="2273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8F8F8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DevOps/CI/CD</a:t>
            </a:r>
            <a:endParaRPr/>
          </a:p>
          <a:p>
            <a:pPr indent="0" lvl="0" marL="139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Docker</a:t>
            </a:r>
            <a:endParaRPr/>
          </a:p>
          <a:p>
            <a:pPr indent="0" lvl="0" marL="139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Kubernetes</a:t>
            </a:r>
            <a:endParaRPr b="0" i="0" sz="1800" u="none" cap="none" strike="noStrike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descr="A green and blue v&#10;&#10;Description automatically generated" id="103" name="Google Shape;103;g2a45e6a0e7a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171" y="2200865"/>
            <a:ext cx="687709" cy="58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a45e6a0e7a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4252" y="2190035"/>
            <a:ext cx="648000" cy="60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A black bird with a red mask and a red scarf&#10;&#10;Description automatically generated" id="105" name="Google Shape;105;g2a45e6a0e7a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60673" y="2158890"/>
            <a:ext cx="648000" cy="64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A dolphin and text on a black background&#10;&#10;Description automatically generated" id="106" name="Google Shape;106;g2a45e6a0e7a_0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76049" y="4100463"/>
            <a:ext cx="1304927" cy="6754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whale with a blue tail and a blue box on it&#10;&#10;Description automatically generated" id="107" name="Google Shape;107;g2a45e6a0e7a_0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6400" y="4093450"/>
            <a:ext cx="802344" cy="8023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hexagon with a white wheel&#10;&#10;Description automatically generated" id="108" name="Google Shape;108;g2a45e6a0e7a_0_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49695" y="4052877"/>
            <a:ext cx="1264377" cy="84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2a45e6a0e7a_0_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40138" y="1463641"/>
            <a:ext cx="4194886" cy="262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45e6a0e7a_0_3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Class Diagram</a:t>
            </a:r>
            <a:br>
              <a:rPr lang="en-US" sz="2800">
                <a:solidFill>
                  <a:schemeClr val="dk2"/>
                </a:solidFill>
              </a:rPr>
            </a:br>
            <a:endParaRPr/>
          </a:p>
        </p:txBody>
      </p:sp>
      <p:pic>
        <p:nvPicPr>
          <p:cNvPr id="115" name="Google Shape;115;g2a45e6a0e7a_0_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700" y="1053625"/>
            <a:ext cx="5957791" cy="3820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  <p:sp>
        <p:nvSpPr>
          <p:cNvPr id="116" name="Google Shape;116;g2a45e6a0e7a_0_315"/>
          <p:cNvSpPr txBox="1"/>
          <p:nvPr/>
        </p:nvSpPr>
        <p:spPr>
          <a:xfrm>
            <a:off x="311700" y="1191775"/>
            <a:ext cx="164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Controller:</a:t>
            </a:r>
            <a:endParaRPr sz="13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17" name="Google Shape;117;g2a45e6a0e7a_0_315"/>
          <p:cNvSpPr txBox="1"/>
          <p:nvPr/>
        </p:nvSpPr>
        <p:spPr>
          <a:xfrm>
            <a:off x="232900" y="2262663"/>
            <a:ext cx="164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Service:</a:t>
            </a:r>
            <a:endParaRPr sz="13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18" name="Google Shape;118;g2a45e6a0e7a_0_315"/>
          <p:cNvSpPr txBox="1"/>
          <p:nvPr/>
        </p:nvSpPr>
        <p:spPr>
          <a:xfrm>
            <a:off x="107450" y="3333575"/>
            <a:ext cx="164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Dao:</a:t>
            </a:r>
            <a:endParaRPr sz="13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19" name="Google Shape;119;g2a45e6a0e7a_0_315"/>
          <p:cNvSpPr txBox="1"/>
          <p:nvPr/>
        </p:nvSpPr>
        <p:spPr>
          <a:xfrm>
            <a:off x="107450" y="4274500"/>
            <a:ext cx="164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Entity:</a:t>
            </a:r>
            <a:endParaRPr sz="13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45e6a0e7a_0_3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Class Diagram (Cont’d)</a:t>
            </a:r>
            <a:br>
              <a:rPr lang="en-US" sz="2800">
                <a:solidFill>
                  <a:schemeClr val="dk2"/>
                </a:solidFill>
              </a:rPr>
            </a:br>
            <a:endParaRPr/>
          </a:p>
        </p:txBody>
      </p:sp>
      <p:pic>
        <p:nvPicPr>
          <p:cNvPr id="125" name="Google Shape;125;g2a45e6a0e7a_0_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50" y="1125325"/>
            <a:ext cx="2965950" cy="369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a45e6a0e7a_0_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4825" y="1125325"/>
            <a:ext cx="205436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a45e6a0e7a_0_3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8150" y="587600"/>
            <a:ext cx="1810075" cy="21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a45e6a0e7a_0_3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7875" y="2906775"/>
            <a:ext cx="1323200" cy="223673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a45e6a0e7a_0_339"/>
          <p:cNvSpPr/>
          <p:nvPr/>
        </p:nvSpPr>
        <p:spPr>
          <a:xfrm>
            <a:off x="2276050" y="1397875"/>
            <a:ext cx="394200" cy="376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</a:t>
            </a:r>
            <a:endParaRPr>
              <a:solidFill>
                <a:srgbClr val="FF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0" name="Google Shape;130;g2a45e6a0e7a_0_339"/>
          <p:cNvSpPr/>
          <p:nvPr/>
        </p:nvSpPr>
        <p:spPr>
          <a:xfrm>
            <a:off x="3544825" y="1397875"/>
            <a:ext cx="394200" cy="376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</a:t>
            </a:r>
            <a:endParaRPr>
              <a:solidFill>
                <a:srgbClr val="FF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1" name="Google Shape;131;g2a45e6a0e7a_0_339"/>
          <p:cNvSpPr/>
          <p:nvPr/>
        </p:nvSpPr>
        <p:spPr>
          <a:xfrm>
            <a:off x="6368150" y="748825"/>
            <a:ext cx="394200" cy="376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</a:t>
            </a:r>
            <a:endParaRPr>
              <a:solidFill>
                <a:srgbClr val="FF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2" name="Google Shape;132;g2a45e6a0e7a_0_339"/>
          <p:cNvSpPr/>
          <p:nvPr/>
        </p:nvSpPr>
        <p:spPr>
          <a:xfrm>
            <a:off x="6368150" y="2906775"/>
            <a:ext cx="394200" cy="376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4</a:t>
            </a:r>
            <a:endParaRPr>
              <a:solidFill>
                <a:srgbClr val="FF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33" name="Google Shape;133;g2a45e6a0e7a_0_3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70250" y="999925"/>
            <a:ext cx="420816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45e6a0e7a_0_2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Frontend Design </a:t>
            </a:r>
            <a:br>
              <a:rPr lang="en-US" sz="2800">
                <a:solidFill>
                  <a:schemeClr val="dk2"/>
                </a:solidFill>
              </a:rPr>
            </a:br>
            <a:endParaRPr/>
          </a:p>
        </p:txBody>
      </p:sp>
      <p:pic>
        <p:nvPicPr>
          <p:cNvPr id="139" name="Google Shape;139;g2a45e6a0e7a_0_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50" y="1080500"/>
            <a:ext cx="5593539" cy="38209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  <p:pic>
        <p:nvPicPr>
          <p:cNvPr id="140" name="Google Shape;140;g2a45e6a0e7a_0_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2989" y="1080500"/>
            <a:ext cx="2754130" cy="3820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Backend and Frontend </a:t>
            </a:r>
            <a:r>
              <a:rPr lang="en-US" sz="2800">
                <a:solidFill>
                  <a:schemeClr val="dk1"/>
                </a:solidFill>
              </a:rPr>
              <a:t>Co</a:t>
            </a:r>
            <a:r>
              <a:rPr lang="en-US"/>
              <a:t>de Summary</a:t>
            </a:r>
            <a:br>
              <a:rPr lang="en-US" sz="2800">
                <a:solidFill>
                  <a:schemeClr val="dk2"/>
                </a:solidFill>
              </a:rPr>
            </a:br>
            <a:endParaRPr/>
          </a:p>
        </p:txBody>
      </p:sp>
      <p:pic>
        <p:nvPicPr>
          <p:cNvPr id="146" name="Google Shape;14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1275"/>
            <a:ext cx="4213926" cy="205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  <p:cxnSp>
        <p:nvCxnSpPr>
          <p:cNvPr id="147" name="Google Shape;147;p5"/>
          <p:cNvCxnSpPr/>
          <p:nvPr/>
        </p:nvCxnSpPr>
        <p:spPr>
          <a:xfrm>
            <a:off x="4578975" y="1317250"/>
            <a:ext cx="27000" cy="28137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48" name="Google Shape;14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825" y="1472950"/>
            <a:ext cx="3673699" cy="2456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  <p:sp>
        <p:nvSpPr>
          <p:cNvPr id="149" name="Google Shape;149;p5"/>
          <p:cNvSpPr txBox="1"/>
          <p:nvPr/>
        </p:nvSpPr>
        <p:spPr>
          <a:xfrm>
            <a:off x="1182825" y="4175700"/>
            <a:ext cx="135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Frontend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6505600" y="4175700"/>
            <a:ext cx="135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Backend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